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3" r:id="rId2"/>
    <p:sldId id="291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90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912E6-9A51-F841-ACE1-A357FEC59FED}" v="1" dt="2026-04-21T12:29:38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3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EB630-C59E-9F48-9110-D2EE84CADE58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25AD-2636-3E4A-B2C9-7C8B2C9CF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0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69AC-A4A9-2747-95C2-1104B5E94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1EB32-05CF-C948-A15A-FBB4B9770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CF89C-DF67-DE40-BF20-C49432EF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3B0FA-1A31-2148-AB9F-C359BFED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62988-0C97-C446-8172-F3B67A59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FCB7-42A0-AD4D-BD4B-670FCE39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C4A35-FBC3-E245-8940-BA2A26147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5123-FAE0-664D-A28A-FFD13ACA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FBFFE-4874-1946-A044-D43B275C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6AC9D-CDCF-AC45-87A2-BBA1C0B8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2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F880F-BEEB-C84C-AE00-9BABA33C7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51ED4-7FC9-CD43-B6BD-D7C3A314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B10E-8005-484E-8505-E85F5876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7BFE-2EAE-564D-808F-CD454FFC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EDFA-1BA7-C346-A9E9-CA6D2EE6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2CBE-8331-0F4A-A97B-003EEF4F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F47EA-A19C-2E41-8388-F081F2C58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F14DF-1C2B-194C-AA22-6697FE81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7B1AD-B547-1B44-A9BA-E95874F1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6CC56-09B0-544E-BB38-076C672E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13B5-C541-B64A-A109-3415992C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633A5-C950-A340-AFBB-544A6F33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05787-D008-CD4C-88CA-B83C5F38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4BD8E-0911-4E4E-866E-5EC5E56E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A1A95-614D-CF40-B643-C42479B6A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1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2D15-D44E-EB42-A82E-5FD5C4C0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272F-DFF8-A346-A82D-632C933D0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71B4F-76EE-4549-A1EC-9C20874F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2EE11-A213-E446-B57B-164A45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0501F-BAC7-F849-9A64-05A665C7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33100-E3A1-704E-8B38-CB916159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EAD6-2311-5046-AF24-3681C8C2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E5604-503C-C148-A819-E48C55E88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4E6F6-3A56-D84B-A3E0-DC13E578E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3CE93-D8BC-AC49-8D9A-7939DAC26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99B2E-38DE-134D-BF6A-03205996D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B79D0-A955-4743-A474-4D24F9DF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24082F-B1D5-D447-B761-4134C3D1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F2DA7-71E0-B147-AFF6-310301D9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78B77-92BF-C346-B867-BFF3DF93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896BF-8B7D-CC40-A377-BC4FB680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8ABB2-3B53-F34A-8BAC-EE400362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A5B60-8F45-D74E-99EC-EB487663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7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B7C41-1B24-CA4C-97DA-DE97C1C8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D2106-5A84-B945-A411-B3E9A9D3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B4991-A6FC-9644-8669-5F9F6C31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2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E2C2-9030-754C-86BE-AA437F53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CE609-915B-A842-A3A8-4726827E1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4AF24-0D88-5A4D-A1EB-213A50AC1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01CCE-FEB8-6645-8E86-28223BE1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35215-BCF5-3244-86D1-E220ACFE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0137A-FE58-8C4B-8F61-919D4890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419A-F60F-014D-AF71-568FB719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BD235-1D04-C249-9130-E4E4912A9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0173D-AA80-5149-8477-5401AC58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52D58-9CB6-1545-99C8-090F7DC4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71EDB-4444-F740-AA9B-6A5BA92D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5F69-54FA-A146-A37D-B20B79A8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575E2-ABF8-5E4F-83A1-55A73600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4152A-EC9A-4D4C-9E9E-C3BD10273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B6C82-3CCF-2744-A75C-B770BEDD8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BDB6-9473-CE45-8C2D-7A5C68670D4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B6DCD-F2D3-AB42-AC9C-85E96AE92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0B848-3743-5240-9843-C4FAC313B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A8926-15F0-974D-859F-D1A0575D7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imkit.com/practice/673b447ecd445b4c6dfa5ec7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musictheory.net/exercises/keyboard-interval/dyynbfwby" TargetMode="External"/><Relationship Id="rId5" Type="http://schemas.openxmlformats.org/officeDocument/2006/relationships/hyperlink" Target="https://www.musictheory.net/exercises/keyboard/y9dyyynb6ub" TargetMode="External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126" y="2712646"/>
            <a:ext cx="7381706" cy="3242161"/>
          </a:xfrm>
        </p:spPr>
        <p:txBody>
          <a:bodyPr anchor="t">
            <a:normAutofit/>
          </a:bodyPr>
          <a:lstStyle/>
          <a:p>
            <a:pPr algn="l"/>
            <a:br>
              <a:rPr lang="en-US" sz="8800" dirty="0">
                <a:solidFill>
                  <a:schemeClr val="tx2"/>
                </a:solidFill>
                <a:cs typeface="Calibri Light"/>
              </a:rPr>
            </a:br>
            <a:r>
              <a:rPr lang="en-US" sz="8800" dirty="0">
                <a:solidFill>
                  <a:schemeClr val="tx2"/>
                </a:solidFill>
                <a:cs typeface="Calibri Light"/>
              </a:rPr>
              <a:t>Piano Keyboard</a:t>
            </a:r>
          </a:p>
        </p:txBody>
      </p:sp>
      <p:pic>
        <p:nvPicPr>
          <p:cNvPr id="7" name="Graphic 6" descr="Piano">
            <a:extLst>
              <a:ext uri="{FF2B5EF4-FFF2-40B4-BE49-F238E27FC236}">
                <a16:creationId xmlns:a16="http://schemas.microsoft.com/office/drawing/2014/main" id="{9FE380B9-2F0F-7F7D-84DA-FE3EEC080E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2262773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C55DDA-BED7-D498-09F1-4C1E81B53750}"/>
              </a:ext>
            </a:extLst>
          </p:cNvPr>
          <p:cNvSpPr txBox="1"/>
          <p:nvPr/>
        </p:nvSpPr>
        <p:spPr>
          <a:xfrm>
            <a:off x="557514" y="39353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Keyboard</a:t>
            </a:r>
            <a:endParaRPr lang="en-US" dirty="0"/>
          </a:p>
          <a:p>
            <a:r>
              <a:rPr lang="en-US" dirty="0">
                <a:hlinkClick r:id="rId5"/>
              </a:rPr>
              <a:t>https://www.musictheory.net/exercises/keyboard/y9dyyynb6ub</a:t>
            </a:r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85DE4-481B-C0D5-F7AC-CE4F9645DFF4}"/>
              </a:ext>
            </a:extLst>
          </p:cNvPr>
          <p:cNvSpPr txBox="1"/>
          <p:nvPr/>
        </p:nvSpPr>
        <p:spPr>
          <a:xfrm>
            <a:off x="3300714" y="287673"/>
            <a:ext cx="30479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cs typeface="Calibri"/>
              </a:rPr>
              <a:t>Press </a:t>
            </a:r>
            <a:r>
              <a:rPr lang="en-US" sz="3200" b="1" u="sng" dirty="0">
                <a:cs typeface="Calibri"/>
              </a:rPr>
              <a:t>⌘ ENTER</a:t>
            </a:r>
            <a:r>
              <a:rPr lang="en-US" sz="3200" dirty="0">
                <a:cs typeface="Calibri"/>
              </a:rPr>
              <a:t> then the links will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81702-0878-BB8F-3848-558E0446E3D1}"/>
              </a:ext>
            </a:extLst>
          </p:cNvPr>
          <p:cNvSpPr txBox="1"/>
          <p:nvPr/>
        </p:nvSpPr>
        <p:spPr>
          <a:xfrm>
            <a:off x="6094071" y="48999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Intervals</a:t>
            </a:r>
            <a:endParaRPr lang="en-US" dirty="0"/>
          </a:p>
          <a:p>
            <a:r>
              <a:rPr lang="en-US" dirty="0">
                <a:hlinkClick r:id="rId6"/>
              </a:rPr>
              <a:t>https://www.musictheory.net/exercises/keyboard-interval/dyynbfwby</a:t>
            </a:r>
            <a:endParaRPr lang="en-US">
              <a:cs typeface="Calibri"/>
            </a:endParaRPr>
          </a:p>
        </p:txBody>
      </p:sp>
      <p:pic>
        <p:nvPicPr>
          <p:cNvPr id="6" name="137282518091024207">
            <a:hlinkClick r:id="" action="ppaction://media"/>
            <a:extLst>
              <a:ext uri="{FF2B5EF4-FFF2-40B4-BE49-F238E27FC236}">
                <a16:creationId xmlns:a16="http://schemas.microsoft.com/office/drawing/2014/main" id="{9F9808D7-C69E-00FB-6354-55D8363E6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3402" y="453824"/>
            <a:ext cx="1815297" cy="99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AB280-8236-F934-9905-CA5B1A49AF8A}"/>
              </a:ext>
            </a:extLst>
          </p:cNvPr>
          <p:cNvSpPr txBox="1"/>
          <p:nvPr/>
        </p:nvSpPr>
        <p:spPr>
          <a:xfrm>
            <a:off x="5659179" y="208226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Mix of both!</a:t>
            </a:r>
          </a:p>
          <a:p>
            <a:r>
              <a:rPr lang="en-US" dirty="0">
                <a:latin typeface="Arial"/>
                <a:cs typeface="Arial"/>
                <a:hlinkClick r:id="rId8"/>
              </a:rPr>
              <a:t>https://www.gimkit.com/practice/673b447ecd445b4c6dfa5ec7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F881-7B60-1FEB-DD43-DCE3E472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073109" cy="145405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cs typeface="Calibri Light"/>
              </a:rPr>
              <a:t>Whole-steps</a:t>
            </a:r>
            <a:r>
              <a:rPr lang="en-US" sz="3600" dirty="0">
                <a:solidFill>
                  <a:schemeClr val="tx2"/>
                </a:solidFill>
                <a:cs typeface="Calibri Light"/>
              </a:rPr>
              <a:t> &amp; </a:t>
            </a:r>
            <a:r>
              <a:rPr lang="en-US" sz="3600" b="1" u="sng" dirty="0">
                <a:solidFill>
                  <a:schemeClr val="tx2"/>
                </a:solidFill>
                <a:cs typeface="Calibri Light"/>
              </a:rPr>
              <a:t>half-steps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4D0-9B14-A264-CE93-18B5426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Two notes that are next to each other with no notes in between are a half-step apart.</a:t>
            </a:r>
          </a:p>
          <a:p>
            <a:r>
              <a:rPr lang="en-US" sz="1800" dirty="0">
                <a:solidFill>
                  <a:schemeClr val="tx2"/>
                </a:solidFill>
                <a:latin typeface="Consolas"/>
                <a:cs typeface="Calibri"/>
              </a:rPr>
              <a:t>Also called a </a:t>
            </a:r>
            <a:r>
              <a:rPr lang="en-US" sz="1800" b="1" dirty="0">
                <a:solidFill>
                  <a:schemeClr val="tx2"/>
                </a:solidFill>
                <a:latin typeface="Consolas"/>
                <a:cs typeface="Calibri"/>
              </a:rPr>
              <a:t>minor second</a:t>
            </a:r>
          </a:p>
          <a:p>
            <a:endParaRPr lang="en-US" sz="1800">
              <a:solidFill>
                <a:schemeClr val="tx2"/>
              </a:solidFill>
              <a:cs typeface="Calibri"/>
            </a:endParaRP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B &amp; C are a half-step apart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C &amp; D are NOT</a:t>
            </a:r>
          </a:p>
        </p:txBody>
      </p:sp>
      <p:pic>
        <p:nvPicPr>
          <p:cNvPr id="5" name="Picture 4" descr="A black and white piano keys&#10;&#10;Description automatically generated">
            <a:extLst>
              <a:ext uri="{FF2B5EF4-FFF2-40B4-BE49-F238E27FC236}">
                <a16:creationId xmlns:a16="http://schemas.microsoft.com/office/drawing/2014/main" id="{FF454AED-CCD4-D383-2304-11144B15D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2" r="43069" b="-350"/>
          <a:stretch/>
        </p:blipFill>
        <p:spPr>
          <a:xfrm>
            <a:off x="7708392" y="2393348"/>
            <a:ext cx="4142232" cy="29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6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F881-7B60-1FEB-DD43-DCE3E472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u="sng" dirty="0">
                <a:solidFill>
                  <a:schemeClr val="tx2"/>
                </a:solidFill>
                <a:cs typeface="Calibri Light"/>
              </a:rPr>
              <a:t>Whole-steps</a:t>
            </a:r>
            <a:r>
              <a:rPr lang="en-US" sz="3600" dirty="0">
                <a:solidFill>
                  <a:schemeClr val="tx2"/>
                </a:solidFill>
                <a:cs typeface="Calibri Light"/>
              </a:rPr>
              <a:t> &amp; </a:t>
            </a:r>
            <a:r>
              <a:rPr lang="en-US" sz="2800" dirty="0">
                <a:solidFill>
                  <a:schemeClr val="tx2"/>
                </a:solidFill>
                <a:cs typeface="Calibri Light"/>
              </a:rPr>
              <a:t>half-steps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Picture 4" descr="A black and white piano keys&#10;&#10;Description automatically generated">
            <a:extLst>
              <a:ext uri="{FF2B5EF4-FFF2-40B4-BE49-F238E27FC236}">
                <a16:creationId xmlns:a16="http://schemas.microsoft.com/office/drawing/2014/main" id="{FF454AED-CCD4-D383-2304-11144B15D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2" r="43069" b="-350"/>
          <a:stretch/>
        </p:blipFill>
        <p:spPr>
          <a:xfrm>
            <a:off x="1057041" y="2837712"/>
            <a:ext cx="4449953" cy="3217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4D0-9B14-A264-CE93-18B5426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Two notes that are next to each other with a single note in between are a whole-step apart.</a:t>
            </a:r>
          </a:p>
          <a:p>
            <a:r>
              <a:rPr lang="en-US" sz="1800" dirty="0">
                <a:solidFill>
                  <a:schemeClr val="tx2"/>
                </a:solidFill>
                <a:latin typeface="Consolas"/>
                <a:cs typeface="Calibri"/>
              </a:rPr>
              <a:t>Also called a </a:t>
            </a:r>
            <a:r>
              <a:rPr lang="en-US" sz="1800" b="1" dirty="0">
                <a:solidFill>
                  <a:schemeClr val="tx2"/>
                </a:solidFill>
                <a:latin typeface="Consolas"/>
                <a:cs typeface="Calibri"/>
              </a:rPr>
              <a:t>major second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C &amp; D are a whole-step apart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E &amp; F are NOT</a:t>
            </a:r>
          </a:p>
        </p:txBody>
      </p:sp>
    </p:spTree>
    <p:extLst>
      <p:ext uri="{BB962C8B-B14F-4D97-AF65-F5344CB8AC3E}">
        <p14:creationId xmlns:p14="http://schemas.microsoft.com/office/powerpoint/2010/main" val="210432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F881-7B60-1FEB-DD43-DCE3E472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cs typeface="Calibri Light"/>
              </a:rPr>
              <a:t>Scales</a:t>
            </a:r>
            <a:endParaRPr lang="en-US">
              <a:solidFill>
                <a:schemeClr val="tx2"/>
              </a:solidFill>
              <a:cs typeface="Calibri Light"/>
            </a:endParaRPr>
          </a:p>
        </p:txBody>
      </p:sp>
      <p:pic>
        <p:nvPicPr>
          <p:cNvPr id="5" name="Picture 4" descr="A black and white piano keys&#10;&#10;Description automatically generated">
            <a:extLst>
              <a:ext uri="{FF2B5EF4-FFF2-40B4-BE49-F238E27FC236}">
                <a16:creationId xmlns:a16="http://schemas.microsoft.com/office/drawing/2014/main" id="{FF454AED-CCD4-D383-2304-11144B15D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2" r="43069" b="-350"/>
          <a:stretch/>
        </p:blipFill>
        <p:spPr>
          <a:xfrm>
            <a:off x="1057041" y="2837712"/>
            <a:ext cx="4449953" cy="3217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4D0-9B14-A264-CE93-18B5426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Scales are a simple musical idea.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Pick a few notes and play them in order.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For example, play the notes A B C D E and then play them backwards.</a:t>
            </a:r>
          </a:p>
        </p:txBody>
      </p:sp>
      <p:pic>
        <p:nvPicPr>
          <p:cNvPr id="4" name="Picture 3" descr="A black and white sheet music&#10;&#10;Description automatically generated">
            <a:extLst>
              <a:ext uri="{FF2B5EF4-FFF2-40B4-BE49-F238E27FC236}">
                <a16:creationId xmlns:a16="http://schemas.microsoft.com/office/drawing/2014/main" id="{FDE957F5-B5DE-D35D-05A6-DA1D9C1EC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09" y="2825332"/>
            <a:ext cx="6096000" cy="860974"/>
          </a:xfrm>
          <a:prstGeom prst="rect">
            <a:avLst/>
          </a:prstGeom>
        </p:spPr>
      </p:pic>
      <p:pic>
        <p:nvPicPr>
          <p:cNvPr id="6" name="scale">
            <a:hlinkClick r:id="" action="ppaction://media"/>
            <a:extLst>
              <a:ext uri="{FF2B5EF4-FFF2-40B4-BE49-F238E27FC236}">
                <a16:creationId xmlns:a16="http://schemas.microsoft.com/office/drawing/2014/main" id="{213833C4-F800-9C03-83D7-CF79933AA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7478" y="542294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F881-7B60-1FEB-DD43-DCE3E472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cs typeface="Calibri Light"/>
              </a:rPr>
              <a:t>C Major Scale</a:t>
            </a:r>
            <a:endParaRPr lang="en-US" dirty="0"/>
          </a:p>
        </p:txBody>
      </p:sp>
      <p:pic>
        <p:nvPicPr>
          <p:cNvPr id="5" name="Picture 4" descr="A black and white piano keys&#10;&#10;Description automatically generated">
            <a:extLst>
              <a:ext uri="{FF2B5EF4-FFF2-40B4-BE49-F238E27FC236}">
                <a16:creationId xmlns:a16="http://schemas.microsoft.com/office/drawing/2014/main" id="{FF454AED-CCD4-D383-2304-11144B15D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3" t="325" r="59658" b="-325"/>
          <a:stretch/>
        </p:blipFill>
        <p:spPr>
          <a:xfrm>
            <a:off x="806520" y="3015164"/>
            <a:ext cx="5194579" cy="3206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4D0-9B14-A264-CE93-18B5426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The C major scale uses 7 different notes: A B C D E F G.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Play them in the order C D E F G A B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Usually play an extra C at the end and then play it all backwards.</a:t>
            </a:r>
          </a:p>
        </p:txBody>
      </p:sp>
      <p:pic>
        <p:nvPicPr>
          <p:cNvPr id="7" name="Picture 6" descr="A close-up of a music note&#10;&#10;Description automatically generated">
            <a:extLst>
              <a:ext uri="{FF2B5EF4-FFF2-40B4-BE49-F238E27FC236}">
                <a16:creationId xmlns:a16="http://schemas.microsoft.com/office/drawing/2014/main" id="{5D3876D6-7762-F117-ABD8-3699D4BF1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81347"/>
            <a:ext cx="6096000" cy="804702"/>
          </a:xfrm>
          <a:prstGeom prst="rect">
            <a:avLst/>
          </a:prstGeom>
        </p:spPr>
      </p:pic>
      <p:pic>
        <p:nvPicPr>
          <p:cNvPr id="8" name="c major scale">
            <a:hlinkClick r:id="" action="ppaction://media"/>
            <a:extLst>
              <a:ext uri="{FF2B5EF4-FFF2-40B4-BE49-F238E27FC236}">
                <a16:creationId xmlns:a16="http://schemas.microsoft.com/office/drawing/2014/main" id="{BDD04A28-8EF4-09AD-8528-009B0CD8A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8761" y="556758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78F2A-DC85-7E37-0915-01ABAB4D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 Major Scales">
            <a:hlinkClick r:id="" action="ppaction://media"/>
            <a:extLst>
              <a:ext uri="{FF2B5EF4-FFF2-40B4-BE49-F238E27FC236}">
                <a16:creationId xmlns:a16="http://schemas.microsoft.com/office/drawing/2014/main" id="{3096D25F-7CD8-FBE9-8FE0-F31BC9ECB5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215" y="90292"/>
            <a:ext cx="10275570" cy="6677416"/>
          </a:xfrm>
        </p:spPr>
      </p:pic>
    </p:spTree>
    <p:extLst>
      <p:ext uri="{BB962C8B-B14F-4D97-AF65-F5344CB8AC3E}">
        <p14:creationId xmlns:p14="http://schemas.microsoft.com/office/powerpoint/2010/main" val="39148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F881-7B60-1FEB-DD43-DCE3E472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cs typeface="Calibri Light"/>
              </a:rPr>
              <a:t>A Minor Scale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black and white piano keys&#10;&#10;Description automatically generated">
            <a:extLst>
              <a:ext uri="{FF2B5EF4-FFF2-40B4-BE49-F238E27FC236}">
                <a16:creationId xmlns:a16="http://schemas.microsoft.com/office/drawing/2014/main" id="{FF454AED-CCD4-D383-2304-11144B15D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0" t="340" r="36248" b="-680"/>
          <a:stretch/>
        </p:blipFill>
        <p:spPr>
          <a:xfrm>
            <a:off x="806520" y="3015164"/>
            <a:ext cx="5192976" cy="32170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C4D0-9B14-A264-CE93-18B5426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The A minor scale uses 7 different notes: A B C D E F G.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Play them in the order A B C D E F G</a:t>
            </a:r>
          </a:p>
          <a:p>
            <a:r>
              <a:rPr lang="en-US" sz="1800" dirty="0">
                <a:solidFill>
                  <a:schemeClr val="tx2"/>
                </a:solidFill>
                <a:cs typeface="Calibri"/>
              </a:rPr>
              <a:t>Usually play an extra A at the end and then play it all backwards.</a:t>
            </a:r>
          </a:p>
        </p:txBody>
      </p:sp>
      <p:pic>
        <p:nvPicPr>
          <p:cNvPr id="4" name="Picture 3" descr="A close-up of a music note&#10;&#10;Description automatically generated">
            <a:extLst>
              <a:ext uri="{FF2B5EF4-FFF2-40B4-BE49-F238E27FC236}">
                <a16:creationId xmlns:a16="http://schemas.microsoft.com/office/drawing/2014/main" id="{E307A3D2-E0C0-F537-BB62-5A556EE6C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59464"/>
            <a:ext cx="6096000" cy="820615"/>
          </a:xfrm>
          <a:prstGeom prst="rect">
            <a:avLst/>
          </a:prstGeom>
        </p:spPr>
      </p:pic>
      <p:pic>
        <p:nvPicPr>
          <p:cNvPr id="6" name="a minor scale">
            <a:hlinkClick r:id="" action="ppaction://media"/>
            <a:extLst>
              <a:ext uri="{FF2B5EF4-FFF2-40B4-BE49-F238E27FC236}">
                <a16:creationId xmlns:a16="http://schemas.microsoft.com/office/drawing/2014/main" id="{FDD24286-D5F2-363A-BAF9-1E0E327CE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5846" y="556758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952" y="2322786"/>
            <a:ext cx="7381706" cy="3242161"/>
          </a:xfrm>
        </p:spPr>
        <p:txBody>
          <a:bodyPr anchor="t">
            <a:normAutofit/>
          </a:bodyPr>
          <a:lstStyle/>
          <a:p>
            <a:pPr algn="l"/>
            <a:r>
              <a:rPr lang="en-US" sz="8800" dirty="0">
                <a:solidFill>
                  <a:schemeClr val="tx2"/>
                </a:solidFill>
                <a:cs typeface="Calibri Light"/>
              </a:rPr>
              <a:t>Piano Keyboard</a:t>
            </a:r>
          </a:p>
        </p:txBody>
      </p:sp>
      <p:pic>
        <p:nvPicPr>
          <p:cNvPr id="7" name="Graphic 6" descr="Piano">
            <a:extLst>
              <a:ext uri="{FF2B5EF4-FFF2-40B4-BE49-F238E27FC236}">
                <a16:creationId xmlns:a16="http://schemas.microsoft.com/office/drawing/2014/main" id="{9FE380B9-2F0F-7F7D-84DA-FE3EEC080E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3" y="3399769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Black and white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21" y="4171528"/>
            <a:ext cx="9163757" cy="4504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piano has a consistent arrangement of white and black keys.</a:t>
            </a:r>
          </a:p>
        </p:txBody>
      </p:sp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40" y="320231"/>
            <a:ext cx="11346268" cy="28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8854540" cy="2213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Black and white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3" y="5142305"/>
            <a:ext cx="7321298" cy="753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black keys come in groups of two or three.</a:t>
            </a:r>
          </a:p>
        </p:txBody>
      </p:sp>
    </p:spTree>
    <p:extLst>
      <p:ext uri="{BB962C8B-B14F-4D97-AF65-F5344CB8AC3E}">
        <p14:creationId xmlns:p14="http://schemas.microsoft.com/office/powerpoint/2010/main" val="384183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08" y="2192919"/>
            <a:ext cx="5615384" cy="140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B5F8D-F955-E458-BDF8-4F25FCC61936}"/>
              </a:ext>
            </a:extLst>
          </p:cNvPr>
          <p:cNvSpPr txBox="1"/>
          <p:nvPr/>
        </p:nvSpPr>
        <p:spPr>
          <a:xfrm>
            <a:off x="3879085" y="441018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The note E is always next to the group of two black keys</a:t>
            </a:r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A0DF1E5-C4E4-37EC-3390-753C5DA8BB6C}"/>
              </a:ext>
            </a:extLst>
          </p:cNvPr>
          <p:cNvSpPr/>
          <p:nvPr/>
        </p:nvSpPr>
        <p:spPr>
          <a:xfrm>
            <a:off x="3483240" y="1569999"/>
            <a:ext cx="158337" cy="51459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FC84E45-5985-BA9D-C21D-900071ACA88F}"/>
              </a:ext>
            </a:extLst>
          </p:cNvPr>
          <p:cNvSpPr/>
          <p:nvPr/>
        </p:nvSpPr>
        <p:spPr>
          <a:xfrm>
            <a:off x="3760331" y="1569999"/>
            <a:ext cx="158337" cy="51459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8B88FE7-45B6-0CB8-7A73-5339293B8256}"/>
              </a:ext>
            </a:extLst>
          </p:cNvPr>
          <p:cNvSpPr/>
          <p:nvPr/>
        </p:nvSpPr>
        <p:spPr>
          <a:xfrm rot="1560000">
            <a:off x="3978046" y="2807013"/>
            <a:ext cx="188025" cy="4948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E98559E-5F18-B6F5-4C87-A69D139AABB7}"/>
              </a:ext>
            </a:extLst>
          </p:cNvPr>
          <p:cNvSpPr/>
          <p:nvPr/>
        </p:nvSpPr>
        <p:spPr>
          <a:xfrm>
            <a:off x="5343707" y="1569999"/>
            <a:ext cx="158337" cy="51459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F1CCBB2-D6F3-D75A-D9C0-68E1EA0F83D4}"/>
              </a:ext>
            </a:extLst>
          </p:cNvPr>
          <p:cNvSpPr/>
          <p:nvPr/>
        </p:nvSpPr>
        <p:spPr>
          <a:xfrm>
            <a:off x="5620798" y="1569999"/>
            <a:ext cx="158337" cy="51459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4A9805E-54B5-15D6-1050-F417E5B145F9}"/>
              </a:ext>
            </a:extLst>
          </p:cNvPr>
          <p:cNvSpPr/>
          <p:nvPr/>
        </p:nvSpPr>
        <p:spPr>
          <a:xfrm rot="1560000">
            <a:off x="5838513" y="2807013"/>
            <a:ext cx="188025" cy="4948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1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Octaves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latin typeface="+mn-lt"/>
                <a:ea typeface="+mn-ea"/>
                <a:cs typeface="+mn-cs"/>
              </a:rPr>
              <a:t>Why are there so many keys, but only 7 note names?</a:t>
            </a:r>
            <a:endParaRPr lang="en-US" sz="3200" kern="1200">
              <a:latin typeface="+mn-lt"/>
              <a:cs typeface="Calibri"/>
            </a:endParaRPr>
          </a:p>
        </p:txBody>
      </p:sp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2707623"/>
            <a:ext cx="5536001" cy="1384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2B584-5F76-93C6-9522-0EB3FC0005E7}"/>
              </a:ext>
            </a:extLst>
          </p:cNvPr>
          <p:cNvSpPr txBox="1">
            <a:spLocks/>
          </p:cNvSpPr>
          <p:nvPr/>
        </p:nvSpPr>
        <p:spPr>
          <a:xfrm>
            <a:off x="5927274" y="3965411"/>
            <a:ext cx="4036333" cy="170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note C on the left is one octave below the next C.</a:t>
            </a:r>
            <a:endParaRPr lang="en-US" sz="2400" dirty="0">
              <a:cs typeface="Calibri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B6062898-A033-46C5-62B7-3533F11621C6}"/>
              </a:ext>
            </a:extLst>
          </p:cNvPr>
          <p:cNvSpPr/>
          <p:nvPr/>
        </p:nvSpPr>
        <p:spPr>
          <a:xfrm>
            <a:off x="5957454" y="4195948"/>
            <a:ext cx="188025" cy="46511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FF79F09-ADC6-2CE9-CFD2-7F5AE4FF3D1A}"/>
              </a:ext>
            </a:extLst>
          </p:cNvPr>
          <p:cNvSpPr/>
          <p:nvPr/>
        </p:nvSpPr>
        <p:spPr>
          <a:xfrm>
            <a:off x="7808025" y="4195948"/>
            <a:ext cx="188025" cy="46511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5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Find the note D</a:t>
            </a:r>
            <a:endParaRPr lang="en-US" sz="4800"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D is in "duh" middle of the pair of black keys.</a:t>
            </a:r>
            <a:endParaRPr lang="en-US" sz="2200">
              <a:ea typeface="+mn-ea"/>
              <a:cs typeface="+mn-cs"/>
            </a:endParaRPr>
          </a:p>
        </p:txBody>
      </p:sp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2905870"/>
            <a:ext cx="10917936" cy="2729484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3E8074D-181F-FF05-BF40-449B5C15250E}"/>
              </a:ext>
            </a:extLst>
          </p:cNvPr>
          <p:cNvSpPr/>
          <p:nvPr/>
        </p:nvSpPr>
        <p:spPr>
          <a:xfrm>
            <a:off x="4574039" y="2079466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8ADF0D7-B09A-25F9-CA51-D1EE63D291D1}"/>
              </a:ext>
            </a:extLst>
          </p:cNvPr>
          <p:cNvSpPr/>
          <p:nvPr/>
        </p:nvSpPr>
        <p:spPr>
          <a:xfrm>
            <a:off x="5257798" y="2079466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49D560AA-539E-CBE2-0CE5-31904E578547}"/>
              </a:ext>
            </a:extLst>
          </p:cNvPr>
          <p:cNvSpPr/>
          <p:nvPr/>
        </p:nvSpPr>
        <p:spPr>
          <a:xfrm rot="12239653">
            <a:off x="4715772" y="5029752"/>
            <a:ext cx="283465" cy="78867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6">
            <a:extLst>
              <a:ext uri="{FF2B5EF4-FFF2-40B4-BE49-F238E27FC236}">
                <a16:creationId xmlns:a16="http://schemas.microsoft.com/office/drawing/2014/main" id="{7355D12B-2078-9F52-EC4B-E390527BEFB3}"/>
              </a:ext>
            </a:extLst>
          </p:cNvPr>
          <p:cNvSpPr/>
          <p:nvPr/>
        </p:nvSpPr>
        <p:spPr>
          <a:xfrm>
            <a:off x="8319357" y="2050226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7">
            <a:extLst>
              <a:ext uri="{FF2B5EF4-FFF2-40B4-BE49-F238E27FC236}">
                <a16:creationId xmlns:a16="http://schemas.microsoft.com/office/drawing/2014/main" id="{30881950-B395-A9AB-470F-D00599F87241}"/>
              </a:ext>
            </a:extLst>
          </p:cNvPr>
          <p:cNvSpPr/>
          <p:nvPr/>
        </p:nvSpPr>
        <p:spPr>
          <a:xfrm>
            <a:off x="8817046" y="2050226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8">
            <a:extLst>
              <a:ext uri="{FF2B5EF4-FFF2-40B4-BE49-F238E27FC236}">
                <a16:creationId xmlns:a16="http://schemas.microsoft.com/office/drawing/2014/main" id="{FC064B24-AECD-3C76-32DA-9284EC53067D}"/>
              </a:ext>
            </a:extLst>
          </p:cNvPr>
          <p:cNvSpPr/>
          <p:nvPr/>
        </p:nvSpPr>
        <p:spPr>
          <a:xfrm rot="12239653">
            <a:off x="8319323" y="5000512"/>
            <a:ext cx="283465" cy="78867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the note 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1" y="1900826"/>
            <a:ext cx="6396204" cy="662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F is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in "front" of the group of three black keys.</a:t>
            </a:r>
          </a:p>
        </p:txBody>
      </p:sp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02" y="1670919"/>
            <a:ext cx="10118598" cy="25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5F52-1467-717E-EE56-024C0708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 the note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4E41-7DFA-82A1-EE1E-E9052352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2419141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latin typeface="+mn-lt"/>
                <a:ea typeface="+mn-ea"/>
                <a:cs typeface="+mn-cs"/>
              </a:rPr>
              <a:t>B is "behind" the group of three black keys.</a:t>
            </a:r>
          </a:p>
        </p:txBody>
      </p:sp>
      <p:pic>
        <p:nvPicPr>
          <p:cNvPr id="4" name="Picture 3" descr="A black and white piano keys&#10;&#10;Description automatically generated">
            <a:extLst>
              <a:ext uri="{FF2B5EF4-FFF2-40B4-BE49-F238E27FC236}">
                <a16:creationId xmlns:a16="http://schemas.microsoft.com/office/drawing/2014/main" id="{3A8DD9ED-59E1-A7B0-4DA4-82EAAAF8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232023"/>
            <a:ext cx="11548872" cy="2887218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F0BD22BB-97FA-C1B2-E8DE-2C71B31046EC}"/>
              </a:ext>
            </a:extLst>
          </p:cNvPr>
          <p:cNvSpPr/>
          <p:nvPr/>
        </p:nvSpPr>
        <p:spPr>
          <a:xfrm>
            <a:off x="2412180" y="2419141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386C5AB-7EFF-3542-F152-9B24EE23658B}"/>
              </a:ext>
            </a:extLst>
          </p:cNvPr>
          <p:cNvSpPr/>
          <p:nvPr/>
        </p:nvSpPr>
        <p:spPr>
          <a:xfrm>
            <a:off x="2938492" y="2419141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035E6CB-4DFC-2BDE-B8BC-0CE818731392}"/>
              </a:ext>
            </a:extLst>
          </p:cNvPr>
          <p:cNvSpPr/>
          <p:nvPr/>
        </p:nvSpPr>
        <p:spPr>
          <a:xfrm rot="2048689">
            <a:off x="4001208" y="4687209"/>
            <a:ext cx="283465" cy="78867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9D0ED4A-2563-9974-EF3A-5085B9302C82}"/>
              </a:ext>
            </a:extLst>
          </p:cNvPr>
          <p:cNvSpPr/>
          <p:nvPr/>
        </p:nvSpPr>
        <p:spPr>
          <a:xfrm>
            <a:off x="3464804" y="2419141"/>
            <a:ext cx="283465" cy="788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386</Words>
  <Application>Microsoft Macintosh PowerPoint</Application>
  <PresentationFormat>Widescreen</PresentationFormat>
  <Paragraphs>46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Consolas</vt:lpstr>
      <vt:lpstr>Office Theme</vt:lpstr>
      <vt:lpstr> Piano Keyboard</vt:lpstr>
      <vt:lpstr>Piano Keyboard</vt:lpstr>
      <vt:lpstr>Black and white keys</vt:lpstr>
      <vt:lpstr>Black and white keys</vt:lpstr>
      <vt:lpstr>PowerPoint Presentation</vt:lpstr>
      <vt:lpstr>Octaves</vt:lpstr>
      <vt:lpstr>Find the note D</vt:lpstr>
      <vt:lpstr>Find the note F</vt:lpstr>
      <vt:lpstr>Find the note B</vt:lpstr>
      <vt:lpstr>Whole-steps &amp; half-steps</vt:lpstr>
      <vt:lpstr>Whole-steps &amp; half-steps</vt:lpstr>
      <vt:lpstr>Scales</vt:lpstr>
      <vt:lpstr>C Major Scale</vt:lpstr>
      <vt:lpstr>PowerPoint Presentation</vt:lpstr>
      <vt:lpstr>A Minor Scale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Reading 101</dc:title>
  <dc:creator>Lawton Willingham</dc:creator>
  <cp:lastModifiedBy>Lawton Willingham</cp:lastModifiedBy>
  <cp:revision>143</cp:revision>
  <dcterms:created xsi:type="dcterms:W3CDTF">2020-10-26T13:16:23Z</dcterms:created>
  <dcterms:modified xsi:type="dcterms:W3CDTF">2026-04-21T12:36:13Z</dcterms:modified>
</cp:coreProperties>
</file>