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6" r:id="rId4"/>
    <p:sldId id="285" r:id="rId5"/>
    <p:sldId id="257" r:id="rId6"/>
    <p:sldId id="279" r:id="rId7"/>
    <p:sldId id="258" r:id="rId8"/>
    <p:sldId id="280" r:id="rId9"/>
    <p:sldId id="284" r:id="rId10"/>
    <p:sldId id="261" r:id="rId11"/>
    <p:sldId id="267" r:id="rId12"/>
    <p:sldId id="268" r:id="rId13"/>
    <p:sldId id="269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0"/>
    <p:restoredTop sz="94041"/>
  </p:normalViewPr>
  <p:slideViewPr>
    <p:cSldViewPr snapToGrid="0" snapToObjects="1">
      <p:cViewPr varScale="1">
        <p:scale>
          <a:sx n="119" d="100"/>
          <a:sy n="119" d="100"/>
        </p:scale>
        <p:origin x="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969AC-A4A9-2747-95C2-1104B5E94E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01EB32-05CF-C948-A15A-FBB4B9770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CF89C-DF67-DE40-BF20-C49432EFB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BDB6-9473-CE45-8C2D-7A5C68670D43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3B0FA-1A31-2148-AB9F-C359BFED2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62988-0C97-C446-8172-F3B67A59A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8926-15F0-974D-859F-D1A0575D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07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4FCB7-42A0-AD4D-BD4B-670FCE393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0C4A35-FBC3-E245-8940-BA2A26147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35123-FAE0-664D-A28A-FFD13ACA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BDB6-9473-CE45-8C2D-7A5C68670D43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FBFFE-4874-1946-A044-D43B275CF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6AC9D-CDCF-AC45-87A2-BBA1C0B8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8926-15F0-974D-859F-D1A0575D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2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3F880F-BEEB-C84C-AE00-9BABA33C7C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51ED4-7FC9-CD43-B6BD-D7C3A3146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6B10E-8005-484E-8505-E85F58761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BDB6-9473-CE45-8C2D-7A5C68670D43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F7BFE-2EAE-564D-808F-CD454FFCB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FEDFA-1BA7-C346-A9E9-CA6D2EE65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8926-15F0-974D-859F-D1A0575D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22CBE-8331-0F4A-A97B-003EEF4F3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F47EA-A19C-2E41-8388-F081F2C58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F14DF-1C2B-194C-AA22-6697FE817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BDB6-9473-CE45-8C2D-7A5C68670D43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7B1AD-B547-1B44-A9BA-E95874F16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6CC56-09B0-544E-BB38-076C672EA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8926-15F0-974D-859F-D1A0575D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013B5-C541-B64A-A109-3415992C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633A5-C950-A340-AFBB-544A6F33D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05787-D008-CD4C-88CA-B83C5F389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BDB6-9473-CE45-8C2D-7A5C68670D43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4BD8E-0911-4E4E-866E-5EC5E56E2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1A95-614D-CF40-B643-C42479B6A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8926-15F0-974D-859F-D1A0575D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16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2D15-D44E-EB42-A82E-5FD5C4C03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2272F-DFF8-A346-A82D-632C933D0F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371B4F-76EE-4549-A1EC-9C20874F4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2EE11-A213-E446-B57B-164A45B71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BDB6-9473-CE45-8C2D-7A5C68670D43}" type="datetimeFigureOut">
              <a:rPr lang="en-US" smtClean="0"/>
              <a:t>4/20/26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10501F-BAC7-F849-9A64-05A665C7C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33100-E3A1-704E-8B38-CB916159B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8926-15F0-974D-859F-D1A0575D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2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AEAD6-2311-5046-AF24-3681C8C25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E5604-503C-C148-A819-E48C55E88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4E6F6-3A56-D84B-A3E0-DC13E578E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93CE93-D8BC-AC49-8D9A-7939DAC267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699B2E-38DE-134D-BF6A-03205996D0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6B79D0-A955-4743-A474-4D24F9DF4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BDB6-9473-CE45-8C2D-7A5C68670D43}" type="datetimeFigureOut">
              <a:rPr lang="en-US" smtClean="0"/>
              <a:t>4/20/26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24082F-B1D5-D447-B761-4134C3D13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7F2DA7-71E0-B147-AFF6-310301D90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8926-15F0-974D-859F-D1A0575D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7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78B77-92BF-C346-B867-BFF3DF937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D896BF-8B7D-CC40-A377-BC4FB6804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BDB6-9473-CE45-8C2D-7A5C68670D43}" type="datetimeFigureOut">
              <a:rPr lang="en-US" smtClean="0"/>
              <a:t>4/20/26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8ABB2-3B53-F34A-8BAC-EE4003625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0A5B60-8F45-D74E-99EC-EB487663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8926-15F0-974D-859F-D1A0575D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78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0B7C41-1B24-CA4C-97DA-DE97C1C88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BDB6-9473-CE45-8C2D-7A5C68670D43}" type="datetimeFigureOut">
              <a:rPr lang="en-US" smtClean="0"/>
              <a:t>4/20/26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ED2106-5A84-B945-A411-B3E9A9D30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B4991-A6FC-9644-8669-5F9F6C31E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8926-15F0-974D-859F-D1A0575D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24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BE2C2-9030-754C-86BE-AA437F538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CE609-915B-A842-A3A8-4726827E1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84AF24-0D88-5A4D-A1EB-213A50AC1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01CCE-FEB8-6645-8E86-28223BE17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BDB6-9473-CE45-8C2D-7A5C68670D43}" type="datetimeFigureOut">
              <a:rPr lang="en-US" smtClean="0"/>
              <a:t>4/20/26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35215-BCF5-3244-86D1-E220ACFE1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0137A-FE58-8C4B-8F61-919D48900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8926-15F0-974D-859F-D1A0575D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87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2419A-F60F-014D-AF71-568FB719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CBD235-1D04-C249-9130-E4E4912A98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50173D-AA80-5149-8477-5401AC585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752D58-9CB6-1545-99C8-090F7DC46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BDB6-9473-CE45-8C2D-7A5C68670D43}" type="datetimeFigureOut">
              <a:rPr lang="en-US" smtClean="0"/>
              <a:t>4/20/26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71EDB-4444-F740-AA9B-6A5BA92DF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E5F69-54FA-A146-A37D-B20B79A85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A8926-15F0-974D-859F-D1A0575D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1575E2-ABF8-5E4F-83A1-55A73600E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4152A-EC9A-4D4C-9E9E-C3BD10273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B6C82-3CCF-2744-A75C-B770BEDD8A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FBDB6-9473-CE45-8C2D-7A5C68670D43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B6DCD-F2D3-AB42-AC9C-85E96AE92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0B848-3743-5240-9843-C4FAC313B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A8926-15F0-974D-859F-D1A0575D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sictheory.net/exercises/note/d8t8tyryyynyyyny" TargetMode="External"/><Relationship Id="rId2" Type="http://schemas.openxmlformats.org/officeDocument/2006/relationships/hyperlink" Target="https://www.musictheory.net/exercises/note/d8t8tyryyynybyn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usictheory.net/exercises/note/oynsyryyynyyyn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B25031-ED0B-6847-BC62-ABE1F30D3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</a:rPr>
              <a:t>Music Reading 101</a:t>
            </a:r>
          </a:p>
        </p:txBody>
      </p:sp>
      <p:pic>
        <p:nvPicPr>
          <p:cNvPr id="15" name="Graphic 14" descr="Music">
            <a:extLst>
              <a:ext uri="{FF2B5EF4-FFF2-40B4-BE49-F238E27FC236}">
                <a16:creationId xmlns:a16="http://schemas.microsoft.com/office/drawing/2014/main" id="{512CC7F3-A7BB-ED21-DBCD-C7A88AB9C9D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10813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35D61A1-8484-4749-8AD0-A3455E07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2211F5-7F3E-824D-BCAA-B544A1A9D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The Grand Staff</a:t>
            </a: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1447903E-2B66-479D-959B-F2EBB2CC9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2E48327E-4C9C-4B40-8DA5-06F543AB2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2378" y="2049192"/>
            <a:ext cx="8887243" cy="3929324"/>
          </a:xfrm>
        </p:spPr>
      </p:pic>
    </p:spTree>
    <p:extLst>
      <p:ext uri="{BB962C8B-B14F-4D97-AF65-F5344CB8AC3E}">
        <p14:creationId xmlns:p14="http://schemas.microsoft.com/office/powerpoint/2010/main" val="354641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C9F92-2B69-0D4E-884F-DA65A6C9D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we go on, let’s practice some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01F45-3E6F-454F-8A62-DF6DE32D4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Treble Clef &amp; Bass Clef WITH helpers</a:t>
            </a:r>
            <a:endParaRPr lang="en-US" dirty="0"/>
          </a:p>
          <a:p>
            <a:r>
              <a:rPr lang="en-US" dirty="0">
                <a:hlinkClick r:id="rId3"/>
              </a:rPr>
              <a:t>Treble Clef &amp; Bass Clef NO helpers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982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CEF04-2E20-D54F-8290-155875806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Ledger Lines – Ledger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4FD7B-F67E-F645-BA99-837349E23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extend the range of notes above and below the staff.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815798-7AAC-1943-9BBA-922EFB3A1A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643" y="2313293"/>
            <a:ext cx="6461404" cy="4319621"/>
          </a:xfrm>
          <a:prstGeom prst="rect">
            <a:avLst/>
          </a:prstGeom>
        </p:spPr>
      </p:pic>
      <p:pic>
        <p:nvPicPr>
          <p:cNvPr id="8" name="Ledger Lines" descr="Ledger Lines">
            <a:hlinkClick r:id="" action="ppaction://media"/>
            <a:extLst>
              <a:ext uri="{FF2B5EF4-FFF2-40B4-BE49-F238E27FC236}">
                <a16:creationId xmlns:a16="http://schemas.microsoft.com/office/drawing/2014/main" id="{2741F631-23E2-5E45-AB44-6566EBFB6A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1800" y="288152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6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CE70C-2C97-C740-B51D-C2E8E5CF7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031D4-93F0-A344-95B7-E49FB0961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note between the treble and bass clef.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1F35D7-E632-F548-BA0A-17467BA4BE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777" y="3331239"/>
            <a:ext cx="9085914" cy="2132753"/>
          </a:xfrm>
          <a:prstGeom prst="rect">
            <a:avLst/>
          </a:prstGeom>
        </p:spPr>
      </p:pic>
      <p:pic>
        <p:nvPicPr>
          <p:cNvPr id="6" name="Middle C" descr="Middle C">
            <a:hlinkClick r:id="" action="ppaction://media"/>
            <a:extLst>
              <a:ext uri="{FF2B5EF4-FFF2-40B4-BE49-F238E27FC236}">
                <a16:creationId xmlns:a16="http://schemas.microsoft.com/office/drawing/2014/main" id="{E394C7E1-A15B-0A44-84A9-55DF801745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3304" y="399121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C1B7E-267F-6E4E-8898-72C2018A5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Reading Grand Staff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99B27-08E9-DA49-B296-31E40159D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Practice Reading Grand Staff</a:t>
            </a:r>
            <a:endParaRPr lang="en-US" dirty="0"/>
          </a:p>
          <a:p>
            <a:endParaRPr lang="en-US" dirty="0"/>
          </a:p>
          <a:p>
            <a:r>
              <a:rPr lang="en-US" dirty="0"/>
              <a:t>OR practice any of the previous exercises.</a:t>
            </a:r>
          </a:p>
          <a:p>
            <a:endParaRPr lang="en-US" dirty="0"/>
          </a:p>
          <a:p>
            <a:r>
              <a:rPr lang="en-US" dirty="0"/>
              <a:t>Start where you can succeed and move up from there.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34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9D5C8F-11F6-C948-AF37-4299B9379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08" y="857251"/>
            <a:ext cx="4747280" cy="30980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Staff</a:t>
            </a:r>
            <a:endParaRPr lang="en-US" sz="9600" kern="1200" dirty="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ACDFDF-5BF5-1F48-987F-7103C1278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559" y="3239942"/>
            <a:ext cx="3737164" cy="39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6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922BD39-6B5B-493A-BE62-58ECD0F7A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741521E-DC76-41B9-8A47-448CD4F9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3372661" y="-3359290"/>
            <a:ext cx="5470372" cy="12188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9D5C8F-11F6-C948-AF37-4299B9379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32" y="184336"/>
            <a:ext cx="9283781" cy="140596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/>
              <a:t>Clef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FD85F6-ECDC-4124-9916-6444E142C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78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B5D26B4-74AD-4118-8F13-7051DA3BF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0" descr="A picture containing table&#10;&#10;Description automatically generated">
            <a:extLst>
              <a:ext uri="{FF2B5EF4-FFF2-40B4-BE49-F238E27FC236}">
                <a16:creationId xmlns:a16="http://schemas.microsoft.com/office/drawing/2014/main" id="{13E7F719-8361-4247-9780-30526EF80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497" y="2045161"/>
            <a:ext cx="11978985" cy="1851402"/>
          </a:xfrm>
        </p:spPr>
      </p:pic>
    </p:spTree>
    <p:extLst>
      <p:ext uri="{BB962C8B-B14F-4D97-AF65-F5344CB8AC3E}">
        <p14:creationId xmlns:p14="http://schemas.microsoft.com/office/powerpoint/2010/main" val="3598742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657AF5-CCE4-1247-BF37-366D6BAF5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000" b="1">
                <a:solidFill>
                  <a:schemeClr val="bg1">
                    <a:lumMod val="95000"/>
                    <a:lumOff val="5000"/>
                  </a:schemeClr>
                </a:solidFill>
              </a:rPr>
              <a:t>The Musical Alphabet</a:t>
            </a:r>
          </a:p>
          <a:p>
            <a:pPr algn="ctr"/>
            <a:endParaRPr lang="en-US" sz="300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3000" b="1">
                <a:solidFill>
                  <a:schemeClr val="bg1">
                    <a:lumMod val="95000"/>
                    <a:lumOff val="5000"/>
                  </a:schemeClr>
                </a:solidFill>
              </a:rPr>
              <a:t>A  B  C  D  E  F  G</a:t>
            </a:r>
          </a:p>
          <a:p>
            <a:pPr algn="ctr"/>
            <a:endParaRPr lang="en-US" sz="300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3000">
                <a:solidFill>
                  <a:schemeClr val="bg1">
                    <a:lumMod val="95000"/>
                    <a:lumOff val="5000"/>
                  </a:schemeClr>
                </a:solidFill>
              </a:rPr>
              <a:t>Music only uses these seven letter names. After G, the alphabet starts over — one octave higher. To name any note, find the anchor note for your clef and count up or down from there.</a:t>
            </a:r>
          </a:p>
        </p:txBody>
      </p:sp>
    </p:spTree>
    <p:extLst>
      <p:ext uri="{BB962C8B-B14F-4D97-AF65-F5344CB8AC3E}">
        <p14:creationId xmlns:p14="http://schemas.microsoft.com/office/powerpoint/2010/main" val="300816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DF91F20-B96F-4F77-AC3E-2CDD3BAA1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D487F7-9050-4871-B351-34A72ADB2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84" y="-1"/>
            <a:ext cx="8111296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3C27DD-EF6A-4C48-9669-C2970E71A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858281" y="-401562"/>
            <a:ext cx="6858004" cy="7661129"/>
          </a:xfrm>
          <a:prstGeom prst="rect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71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4384FE-1C88-4CAA-8FB8-2313A3AE7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9" y="-1"/>
            <a:ext cx="8118331" cy="6858000"/>
          </a:xfrm>
          <a:prstGeom prst="rect">
            <a:avLst/>
          </a:prstGeom>
          <a:gradFill>
            <a:gsLst>
              <a:gs pos="14000">
                <a:schemeClr val="accent1">
                  <a:alpha val="0"/>
                </a:schemeClr>
              </a:gs>
              <a:gs pos="100000">
                <a:srgbClr val="000000">
                  <a:alpha val="82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7B6A113-58CD-406C-BCE4-6E1F1F2BE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449520">
            <a:off x="2569700" y="983306"/>
            <a:ext cx="5005754" cy="5005754"/>
          </a:xfrm>
          <a:prstGeom prst="ellipse">
            <a:avLst/>
          </a:prstGeom>
          <a:gradFill>
            <a:gsLst>
              <a:gs pos="17000">
                <a:schemeClr val="accent1">
                  <a:lumMod val="75000"/>
                  <a:alpha val="0"/>
                </a:schemeClr>
              </a:gs>
              <a:gs pos="82000">
                <a:srgbClr val="000000">
                  <a:alpha val="24000"/>
                </a:srgb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0023A0-09AB-E948-9AD9-07A17751D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48" y="857251"/>
            <a:ext cx="6219582" cy="31601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 Clef</a:t>
            </a:r>
          </a:p>
          <a:p>
            <a:r>
              <a:rPr lang="en-US" sz="28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aka Treble Clef</a:t>
            </a:r>
          </a:p>
          <a:p>
            <a:endParaRPr lang="en-US" dirty="0"/>
          </a:p>
          <a:p>
            <a:r>
              <a:rPr lang="en-US" sz="2000" kern="1200" dirty="0">
                <a:solidFill>
                  <a:srgbClr val="FFFFFF"/>
                </a:solidFill>
                <a:latin typeface="+mj-lt"/>
              </a:rPr>
              <a:t>The G clef is a stylized letter G. Its curl circles the second line from the bottom — that line is your anchor note: G.</a:t>
            </a:r>
          </a:p>
          <a:p>
            <a:endParaRPr lang="en-US" dirty="0"/>
          </a:p>
          <a:p>
            <a:r>
              <a:rPr lang="en-US" sz="2000" kern="1200" dirty="0">
                <a:solidFill>
                  <a:srgbClr val="FFFFFF"/>
                </a:solidFill>
                <a:latin typeface="+mj-lt"/>
              </a:rPr>
              <a:t>Count up or down the musical alphabet from G to name any other note.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A1AA86-B7E6-4C02-AA34-F1A25CD4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8" y="4354178"/>
            <a:ext cx="8118330" cy="250381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33000"/>
                </a:schemeClr>
              </a:gs>
              <a:gs pos="83000">
                <a:srgbClr val="000000">
                  <a:alpha val="21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A943F4-84AA-754E-8C30-4D623F37F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3184" y="457200"/>
            <a:ext cx="216941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6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B9DFEF-9FC6-9461-D0D2-7488EBC05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Reading from G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589D39C5-BA3A-C1F9-5138-61683E33A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3860" y="492573"/>
            <a:ext cx="4173468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11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DF91F20-B96F-4F77-AC3E-2CDD3BAA1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D487F7-9050-4871-B351-34A72ADB2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84" y="-1"/>
            <a:ext cx="8111296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3C27DD-EF6A-4C48-9669-C2970E71A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858281" y="-401562"/>
            <a:ext cx="6858004" cy="7661129"/>
          </a:xfrm>
          <a:prstGeom prst="rect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71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4384FE-1C88-4CAA-8FB8-2313A3AE7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9" y="-1"/>
            <a:ext cx="8118331" cy="6858000"/>
          </a:xfrm>
          <a:prstGeom prst="rect">
            <a:avLst/>
          </a:prstGeom>
          <a:gradFill>
            <a:gsLst>
              <a:gs pos="14000">
                <a:schemeClr val="accent1">
                  <a:alpha val="0"/>
                </a:schemeClr>
              </a:gs>
              <a:gs pos="100000">
                <a:srgbClr val="000000">
                  <a:alpha val="82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7B6A113-58CD-406C-BCE4-6E1F1F2BE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449520">
            <a:off x="2569700" y="983306"/>
            <a:ext cx="5005754" cy="5005754"/>
          </a:xfrm>
          <a:prstGeom prst="ellipse">
            <a:avLst/>
          </a:prstGeom>
          <a:gradFill>
            <a:gsLst>
              <a:gs pos="17000">
                <a:schemeClr val="accent1">
                  <a:lumMod val="75000"/>
                  <a:alpha val="0"/>
                </a:schemeClr>
              </a:gs>
              <a:gs pos="82000">
                <a:srgbClr val="000000">
                  <a:alpha val="24000"/>
                </a:srgb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657AF5-CCE4-1247-BF37-366D6BAF5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48" y="857251"/>
            <a:ext cx="6219582" cy="31601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 Clef</a:t>
            </a:r>
          </a:p>
          <a:p>
            <a:r>
              <a:rPr lang="en-US" sz="28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aka Bass Clef</a:t>
            </a:r>
          </a:p>
          <a:p>
            <a:endParaRPr lang="en-US" dirty="0"/>
          </a:p>
          <a:p>
            <a:r>
              <a:rPr lang="en-US" sz="2000" kern="1200" dirty="0">
                <a:solidFill>
                  <a:srgbClr val="FFFFFF"/>
                </a:solidFill>
                <a:latin typeface="+mj-lt"/>
              </a:rPr>
              <a:t>Connect the two dots and the stem of the F clef and you can see the letter F. The large dot sits directly on the fourth line from the bottom — that line is your anchor note: F.</a:t>
            </a:r>
          </a:p>
          <a:p>
            <a:endParaRPr lang="en-US" dirty="0"/>
          </a:p>
          <a:p>
            <a:r>
              <a:rPr lang="en-US" sz="2000" kern="1200" dirty="0">
                <a:solidFill>
                  <a:srgbClr val="FFFFFF"/>
                </a:solidFill>
                <a:latin typeface="+mj-lt"/>
              </a:rPr>
              <a:t>Count up or down the musical alphabet from F to name any other note.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A1AA86-B7E6-4C02-AA34-F1A25CD4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8" y="4354178"/>
            <a:ext cx="8118330" cy="250381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33000"/>
                </a:schemeClr>
              </a:gs>
              <a:gs pos="83000">
                <a:srgbClr val="000000">
                  <a:alpha val="21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3044A3-29C2-E646-99F2-FBF5286CB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0981" y="1665767"/>
            <a:ext cx="3173819" cy="352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6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26EEA8-2CF8-F1ED-ABE4-2832970BB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Reading from F</a:t>
            </a:r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D6A331F-FC3C-25A4-E300-2AF92AB5CC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22" y="633197"/>
            <a:ext cx="6553545" cy="559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40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DF91F20-B96F-4F77-AC3E-2CDD3BAA1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D487F7-9050-4871-B351-34A72ADB2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84" y="-1"/>
            <a:ext cx="8111296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3C27DD-EF6A-4C48-9669-C2970E71A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858281" y="-401562"/>
            <a:ext cx="6858004" cy="7661129"/>
          </a:xfrm>
          <a:prstGeom prst="rect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71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4384FE-1C88-4CAA-8FB8-2313A3AE7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9" y="-1"/>
            <a:ext cx="8118331" cy="6858000"/>
          </a:xfrm>
          <a:prstGeom prst="rect">
            <a:avLst/>
          </a:prstGeom>
          <a:gradFill>
            <a:gsLst>
              <a:gs pos="14000">
                <a:schemeClr val="accent1">
                  <a:alpha val="0"/>
                </a:schemeClr>
              </a:gs>
              <a:gs pos="100000">
                <a:srgbClr val="000000">
                  <a:alpha val="82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7B6A113-58CD-406C-BCE4-6E1F1F2BE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449520">
            <a:off x="2569700" y="983306"/>
            <a:ext cx="5005754" cy="5005754"/>
          </a:xfrm>
          <a:prstGeom prst="ellipse">
            <a:avLst/>
          </a:prstGeom>
          <a:gradFill>
            <a:gsLst>
              <a:gs pos="17000">
                <a:schemeClr val="accent1">
                  <a:lumMod val="75000"/>
                  <a:alpha val="0"/>
                </a:schemeClr>
              </a:gs>
              <a:gs pos="82000">
                <a:srgbClr val="000000">
                  <a:alpha val="24000"/>
                </a:srgb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657AF5-CCE4-1247-BF37-366D6BAF5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48" y="857251"/>
            <a:ext cx="6219582" cy="31601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 Clef</a:t>
            </a:r>
          </a:p>
          <a:p>
            <a:r>
              <a:rPr lang="en-US" sz="28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aka Alto or Tenor Clef</a:t>
            </a:r>
          </a:p>
          <a:p>
            <a:endParaRPr lang="en-US" dirty="0"/>
          </a:p>
          <a:p>
            <a:r>
              <a:rPr lang="en-US" sz="2000" kern="1200" dirty="0">
                <a:solidFill>
                  <a:srgbClr val="FFFFFF"/>
                </a:solidFill>
                <a:latin typeface="+mj-lt"/>
              </a:rPr>
              <a:t>The C clef forms an arrow pointing at the line where middle C lives. Wherever the arrow points is your anchor note: middle C.</a:t>
            </a:r>
          </a:p>
          <a:p>
            <a:endParaRPr lang="en-US" dirty="0"/>
          </a:p>
          <a:p>
            <a:r>
              <a:rPr lang="en-US" sz="2000" kern="1200" dirty="0">
                <a:solidFill>
                  <a:srgbClr val="FFFFFF"/>
                </a:solidFill>
                <a:latin typeface="+mj-lt"/>
              </a:rPr>
              <a:t>The C clef can sit on different lines depending on the instrument, but the arrow always marks middle C.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A1AA86-B7E6-4C02-AA34-F1A25CD4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8" y="4354178"/>
            <a:ext cx="8118330" cy="250381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33000"/>
                </a:schemeClr>
              </a:gs>
              <a:gs pos="83000">
                <a:srgbClr val="000000">
                  <a:alpha val="21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350E4AF-9E4C-B7AC-C431-6A57D0FA2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8814" y="1147893"/>
            <a:ext cx="313139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6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1793</TotalTime>
  <Words>307</Words>
  <Application>Microsoft Macintosh PowerPoint</Application>
  <PresentationFormat>Widescreen</PresentationFormat>
  <Paragraphs>42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Music Reading 101</vt:lpstr>
      <vt:lpstr>Staff</vt:lpstr>
      <vt:lpstr>Clef</vt:lpstr>
      <vt:lpstr>The Musical Alphabet  A  B  C  D  E  F  G  Music only uses these seven letter names. After G, the alphabet starts over — one octave higher. To name any note, find the anchor note for your clef and count up or down from there.</vt:lpstr>
      <vt:lpstr>G Clef aka Treble Clef  The G clef is a stylized letter G. Its curl circles the second line from the bottom — that line is your anchor note: G.  Count up or down the musical alphabet from G to name any other note.</vt:lpstr>
      <vt:lpstr>Reading from G</vt:lpstr>
      <vt:lpstr>F Clef aka Bass Clef  Connect the two dots and the stem of the F clef and you can see the letter F. The large dot sits directly on the fourth line from the bottom — that line is your anchor note: F.  Count up or down the musical alphabet from F to name any other note.</vt:lpstr>
      <vt:lpstr>Reading from F</vt:lpstr>
      <vt:lpstr>C Clef aka Alto or Tenor Clef  The C clef forms an arrow pointing at the line where middle C lives. Wherever the arrow points is your anchor note: middle C.  The C clef can sit on different lines depending on the instrument, but the arrow always marks middle C.</vt:lpstr>
      <vt:lpstr>The Grand Staff</vt:lpstr>
      <vt:lpstr>Before we go on, let’s practice some</vt:lpstr>
      <vt:lpstr>Ledger Lines – Ledger Spaces</vt:lpstr>
      <vt:lpstr>Middle C</vt:lpstr>
      <vt:lpstr>Practice Reading Grand Staff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Reading 101</dc:title>
  <dc:creator>Lawton Willingham</dc:creator>
  <cp:lastModifiedBy>Lawton Willingham</cp:lastModifiedBy>
  <cp:revision>160</cp:revision>
  <dcterms:created xsi:type="dcterms:W3CDTF">2020-10-26T13:16:23Z</dcterms:created>
  <dcterms:modified xsi:type="dcterms:W3CDTF">2026-04-20T16:24:59Z</dcterms:modified>
</cp:coreProperties>
</file>